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oleObject" PartName="/ppt/embeddings/oleObject37.bin"/>
  <Override ContentType="application/vnd.openxmlformats-officedocument.oleObject" PartName="/ppt/embeddings/oleObject9.bin"/>
  <Override ContentType="application/vnd.openxmlformats-officedocument.oleObject" PartName="/ppt/embeddings/oleObject32.bin"/>
  <Override ContentType="application/vnd.openxmlformats-officedocument.oleObject" PartName="/ppt/embeddings/oleObject45.bin"/>
  <Override ContentType="application/vnd.openxmlformats-officedocument.oleObject" PartName="/ppt/embeddings/oleObject15.bin"/>
  <Override ContentType="application/vnd.openxmlformats-officedocument.oleObject" PartName="/ppt/embeddings/oleObject29.bin"/>
  <Override ContentType="application/vnd.openxmlformats-officedocument.oleObject" PartName="/ppt/embeddings/oleObject40.bin"/>
  <Override ContentType="application/vnd.openxmlformats-officedocument.oleObject" PartName="/ppt/embeddings/oleObject4.bin"/>
  <Override ContentType="application/vnd.openxmlformats-officedocument.oleObject" PartName="/ppt/embeddings/oleObject28.bin"/>
  <Override ContentType="application/vnd.openxmlformats-officedocument.oleObject" PartName="/ppt/embeddings/oleObject4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officedocument.oleObject" PartName="/ppt/embeddings/oleObject33.bin"/>
  <Override ContentType="application/vnd.openxmlformats-officedocument.oleObject" PartName="/ppt/embeddings/oleObject24.bin"/>
  <Override ContentType="application/vnd.openxmlformats-officedocument.oleObject" PartName="/ppt/embeddings/oleObject25.bin"/>
  <Override ContentType="application/vnd.openxmlformats-officedocument.oleObject" PartName="/ppt/embeddings/oleObject20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17.bin"/>
  <Override ContentType="application/vnd.openxmlformats-officedocument.oleObject" PartName="/ppt/embeddings/oleObject42.bin"/>
  <Override ContentType="application/vnd.openxmlformats-officedocument.oleObject" PartName="/ppt/embeddings/oleObject7.bin"/>
  <Override ContentType="application/vnd.openxmlformats-officedocument.oleObject" PartName="/ppt/embeddings/oleObject16.bin"/>
  <Override ContentType="application/vnd.openxmlformats-officedocument.oleObject" PartName="/ppt/embeddings/oleObject2.bin"/>
  <Override ContentType="application/vnd.openxmlformats-officedocument.oleObject" PartName="/ppt/embeddings/oleObject34.bin"/>
  <Override ContentType="application/vnd.openxmlformats-officedocument.oleObject" PartName="/ppt/embeddings/oleObject21.bin"/>
  <Override ContentType="application/vnd.openxmlformats-officedocument.oleObject" PartName="/ppt/embeddings/oleObject38.bin"/>
  <Override ContentType="application/vnd.openxmlformats-officedocument.oleObject" PartName="/ppt/embeddings/oleObject13.bin"/>
  <Override ContentType="application/vnd.openxmlformats-officedocument.oleObject" PartName="/ppt/embeddings/oleObject26.bin"/>
  <Override ContentType="application/vnd.openxmlformats-officedocument.oleObject" PartName="/ppt/embeddings/oleObject6.bin"/>
  <Override ContentType="application/vnd.openxmlformats-officedocument.oleObject" PartName="/ppt/embeddings/oleObject30.bin"/>
  <Override ContentType="application/vnd.openxmlformats-officedocument.oleObject" PartName="/ppt/embeddings/oleObject18.bin"/>
  <Override ContentType="application/vnd.openxmlformats-officedocument.oleObject" PartName="/ppt/embeddings/oleObject43.bin"/>
  <Override ContentType="application/vnd.openxmlformats-officedocument.oleObject" PartName="/ppt/embeddings/oleObject1.bin"/>
  <Override ContentType="application/vnd.openxmlformats-officedocument.oleObject" PartName="/ppt/embeddings/oleObject39.bin"/>
  <Override ContentType="application/vnd.openxmlformats-officedocument.oleObject" PartName="/ppt/embeddings/oleObject35.bin"/>
  <Override ContentType="application/vnd.openxmlformats-officedocument.oleObject" PartName="/ppt/embeddings/oleObject22.bin"/>
  <Override ContentType="application/vnd.openxmlformats-officedocument.oleObject" PartName="/ppt/embeddings/oleObject19.bin"/>
  <Override ContentType="application/vnd.openxmlformats-officedocument.oleObject" PartName="/ppt/embeddings/oleObject44.bin"/>
  <Override ContentType="application/vnd.openxmlformats-officedocument.oleObject" PartName="/ppt/embeddings/oleObject14.bin"/>
  <Override ContentType="application/vnd.openxmlformats-officedocument.oleObject" PartName="/ppt/embeddings/oleObject31.bin"/>
  <Override ContentType="application/vnd.openxmlformats-officedocument.oleObject" PartName="/ppt/embeddings/oleObject5.bin"/>
  <Override ContentType="application/vnd.openxmlformats-officedocument.oleObject" PartName="/ppt/embeddings/oleObject10.bin"/>
  <Override ContentType="application/vnd.openxmlformats-officedocument.oleObject" PartName="/ppt/embeddings/oleObject27.bin"/>
  <Override ContentType="application/vnd.openxmlformats-officedocument.oleObject" PartName="/ppt/embeddings/oleObject23.bin"/>
  <Override ContentType="application/vnd.openxmlformats-officedocument.oleObject" PartName="/ppt/embeddings/oleObject36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1" roundtripDataSignature="AMtx7mgQ8l0kd3VL72ghq1DAgS2nbtX1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customschemas.google.com/relationships/presentationmetadata" Target="metadata"/><Relationship Id="rId50" Type="http://schemas.openxmlformats.org/officeDocument/2006/relationships/slide" Target="slides/slide4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2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3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4.v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5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6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9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2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3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4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5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6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7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8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9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0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2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3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4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5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6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7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8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9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2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3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4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5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vmlDrawing" Target="../drawings/vmlDrawing10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0.bin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11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1.bin"/><Relationship Id="rId7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1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2.bin"/><Relationship Id="rId7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1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3.bin"/><Relationship Id="rId7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1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4.bin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1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5.bin"/><Relationship Id="rId7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vmlDrawing" Target="../drawings/vmlDrawing16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6.bin"/><Relationship Id="rId7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17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7.bin"/><Relationship Id="rId7" Type="http://schemas.openxmlformats.org/officeDocument/2006/relationships/image" Target="../media/image4.png"/><Relationship Id="rId8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vmlDrawing" Target="../drawings/vmlDrawing18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8.bin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vmlDrawing" Target="../drawings/vmlDrawing19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19.bin"/><Relationship Id="rId7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vmlDrawing" Target="../drawings/vmlDrawing20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0.bin"/><Relationship Id="rId7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vmlDrawing" Target="../drawings/vmlDrawing21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.png"/><Relationship Id="rId8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vmlDrawing" Target="../drawings/vmlDrawing2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2.bin"/><Relationship Id="rId6" Type="http://schemas.openxmlformats.org/officeDocument/2006/relationships/oleObject" Target="../embeddings/oleObject22.bin"/><Relationship Id="rId7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vmlDrawing" Target="../drawings/vmlDrawing2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3.bin"/><Relationship Id="rId7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vmlDrawing" Target="../drawings/vmlDrawing2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4.bin"/><Relationship Id="rId7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vmlDrawing" Target="../drawings/vmlDrawing2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5.bin"/><Relationship Id="rId7" Type="http://schemas.openxmlformats.org/officeDocument/2006/relationships/image" Target="../media/image4.png"/><Relationship Id="rId8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vmlDrawing" Target="../drawings/vmlDrawing26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6.bin"/><Relationship Id="rId7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vmlDrawing" Target="../drawings/vmlDrawing27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7.bin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vmlDrawing" Target="../drawings/vmlDrawing28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8.bin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vmlDrawing" Target="../drawings/vmlDrawing29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29.bin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vmlDrawing" Target="../drawings/vmlDrawing30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vmlDrawing" Target="../drawings/vmlDrawing31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vmlDrawing" Target="../drawings/vmlDrawing3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vmlDrawing" Target="../drawings/vmlDrawing3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3.bin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vmlDrawing" Target="../drawings/vmlDrawing3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4.bin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vmlDrawing" Target="../drawings/vmlDrawing3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5.bin"/><Relationship Id="rId7" Type="http://schemas.openxmlformats.org/officeDocument/2006/relationships/image" Target="../media/image4.png"/><Relationship Id="rId8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vmlDrawing" Target="../drawings/vmlDrawing36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.png"/><Relationship Id="rId8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vmlDrawing" Target="../drawings/vmlDrawing37.vml"/><Relationship Id="rId4" Type="http://schemas.openxmlformats.org/officeDocument/2006/relationships/image" Target="../media/image3.png"/><Relationship Id="rId9" Type="http://schemas.openxmlformats.org/officeDocument/2006/relationships/image" Target="../media/image19.jpg"/><Relationship Id="rId5" Type="http://schemas.openxmlformats.org/officeDocument/2006/relationships/oleObject" Target="../embeddings/oleObject37.bin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.png"/><Relationship Id="rId8" Type="http://schemas.openxmlformats.org/officeDocument/2006/relationships/image" Target="../media/image1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vmlDrawing" Target="../drawings/vmlDrawing38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vmlDrawing" Target="../drawings/vmlDrawing39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39.bin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vmlDrawing" Target="../drawings/vmlDrawing40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0.bin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.png"/><Relationship Id="rId8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vmlDrawing" Target="../drawings/vmlDrawing41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1.bin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vmlDrawing" Target="../drawings/vmlDrawing42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vmlDrawing" Target="../drawings/vmlDrawing43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3.bin"/><Relationship Id="rId7" Type="http://schemas.openxmlformats.org/officeDocument/2006/relationships/image" Target="../media/image4.png"/><Relationship Id="rId8" Type="http://schemas.openxmlformats.org/officeDocument/2006/relationships/image" Target="../media/image2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vmlDrawing" Target="../drawings/vmlDrawing44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4.bin"/><Relationship Id="rId7" Type="http://schemas.openxmlformats.org/officeDocument/2006/relationships/image" Target="../media/image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vmlDrawing" Target="../drawings/vmlDrawing4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5.bin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5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6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7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7.bin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vmlDrawing" Target="../drawings/vmlDrawing8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8.bin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9.v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2438400" y="457200"/>
            <a:ext cx="7103110" cy="17157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br>
              <a:rPr lang="en-IN"/>
            </a:br>
            <a:r>
              <a:rPr lang="en-IN"/>
              <a:t> 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60085" y="4941570"/>
            <a:ext cx="6266180" cy="1678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/>
              <a:t>By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IN">
                <a:solidFill>
                  <a:schemeClr val="accent2"/>
                </a:solidFill>
              </a:rPr>
              <a:t>Dr. Srividya R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IN">
                <a:solidFill>
                  <a:schemeClr val="accent2"/>
                </a:solidFill>
              </a:rPr>
              <a:t>Associate Professor, Dept of ISE</a:t>
            </a:r>
            <a:endParaRPr>
              <a:solidFill>
                <a:schemeClr val="accent2"/>
              </a:solidFill>
            </a:endParaRPr>
          </a:p>
        </p:txBody>
      </p:sp>
      <p:graphicFrame>
        <p:nvGraphicFramePr>
          <p:cNvPr id="92" name="Google Shape;92;p1"/>
          <p:cNvGraphicFramePr/>
          <p:nvPr/>
        </p:nvGraphicFramePr>
        <p:xfrm>
          <a:off x="755650" y="2562860"/>
          <a:ext cx="5096510" cy="3651885"/>
        </p:xfrm>
        <a:graphic>
          <a:graphicData uri="http://schemas.openxmlformats.org/presentationml/2006/ole">
            <mc:AlternateContent>
              <mc:Choice Requires="v">
                <p:oleObj r:id="rId4" imgH="3651885" imgW="5096510" progId="Paint.Picture" spid="_x0000_s1">
                  <p:embed/>
                </p:oleObj>
              </mc:Choice>
              <mc:Fallback>
                <p:oleObj r:id="rId5" imgH="3651885" imgW="5096510" progId="Paint.Picture">
                  <p:embed/>
                  <p:pic>
                    <p:nvPicPr>
                      <p:cNvPr id="92" name="Google Shape;92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755650" y="2562860"/>
                        <a:ext cx="5096510" cy="3651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CMRIT A++ Logo-01"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94925" y="172085"/>
            <a:ext cx="1831340" cy="121793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360045" y="512445"/>
            <a:ext cx="9971405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BIOLOGY FOR COMPUTER ENGINEERS - BBOC407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68820" y="2404745"/>
            <a:ext cx="395351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- 5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969000" y="3504565"/>
            <a:ext cx="5977890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3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TRENDS IN BIOENGINEERING</a:t>
            </a:r>
            <a:endParaRPr b="1" i="0" sz="3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288925" y="1016000"/>
            <a:ext cx="11637010" cy="55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 alignment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within 3D constructs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increases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fusion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efficiency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addition to collagen I, different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natural hydrogels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their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derivatives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can support 3D growth and fusion of myogenic cells.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Hydrogels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have been dominant muscle-engineering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scaffold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provide structural support for cell attachment and tissue development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),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Also, studies of muscle repair have mainly utilized: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▪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acellular natural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scaffolds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▪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porous matrices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made of degradable polymeric materials or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scaffold-free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myoblast sheets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67" name="Google Shape;1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1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68" name="Google Shape;168;p1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DNA origami and Biocomputing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74" name="Google Shape;174;p11"/>
          <p:cNvSpPr txBox="1"/>
          <p:nvPr>
            <p:ph idx="1" type="body"/>
          </p:nvPr>
        </p:nvSpPr>
        <p:spPr>
          <a:xfrm>
            <a:off x="365760" y="1242695"/>
            <a:ext cx="11537950" cy="526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▪"/>
            </a:pP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origami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the nanoscale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folding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of DNA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to create arbitrary 2-D and 3-D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shapes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at the nanoscale.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current method of DNA origami was developed by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Paul Rothemund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at the California Institute of Technology.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involves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folding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a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long single strand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viral DNA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aided by multiple smaller "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staple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" strands.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These shorter strands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bind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longer in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various places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resulting in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formation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a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pre-defined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2-D or 3-D shape.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Examples: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 smiley face and a coarse map of China and the America, and many 3-D structures such as cubes.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75" name="Google Shape;17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6" name="Google Shape;176;p11"/>
          <p:cNvGraphicFramePr/>
          <p:nvPr/>
        </p:nvGraphicFramePr>
        <p:xfrm>
          <a:off x="11014710" y="6195060"/>
          <a:ext cx="1177290" cy="662940"/>
        </p:xfrm>
        <a:graphic>
          <a:graphicData uri="http://schemas.openxmlformats.org/presentationml/2006/ole">
            <mc:AlternateContent>
              <mc:Choice Requires="v">
                <p:oleObj r:id="rId5" imgH="662940" imgW="1177290" progId="Paint.Picture" spid="_x0000_s1">
                  <p:embed/>
                </p:oleObj>
              </mc:Choice>
              <mc:Fallback>
                <p:oleObj r:id="rId6" imgH="662940" imgW="1177290" progId="Paint.Picture">
                  <p:embed/>
                  <p:pic>
                    <p:nvPicPr>
                      <p:cNvPr id="176" name="Google Shape;176;p1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195060"/>
                        <a:ext cx="1177290" cy="662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1047750" y="71755"/>
            <a:ext cx="10988675" cy="724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82" name="Google Shape;182;p12"/>
          <p:cNvSpPr txBox="1"/>
          <p:nvPr>
            <p:ph idx="1" type="body"/>
          </p:nvPr>
        </p:nvSpPr>
        <p:spPr>
          <a:xfrm>
            <a:off x="431800" y="1246505"/>
            <a:ext cx="11603990" cy="497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produce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 desired shape, images are drawn with a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raster fill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a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single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long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molecule.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design is then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into a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computer program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calculates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placement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individual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staple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strands.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Each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staple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binds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a specific region of the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DNA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template.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DNA is mixed, then heated and cooled.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As the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cools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the various staples pull the long strand into the desired shape.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83" name="Google Shape;18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12"/>
          <p:cNvGraphicFramePr/>
          <p:nvPr/>
        </p:nvGraphicFramePr>
        <p:xfrm>
          <a:off x="10937240" y="6217285"/>
          <a:ext cx="1177290" cy="640715"/>
        </p:xfrm>
        <a:graphic>
          <a:graphicData uri="http://schemas.openxmlformats.org/presentationml/2006/ole">
            <mc:AlternateContent>
              <mc:Choice Requires="v">
                <p:oleObj r:id="rId5" imgH="640715" imgW="1177290" progId="Paint.Picture" spid="_x0000_s1">
                  <p:embed/>
                </p:oleObj>
              </mc:Choice>
              <mc:Fallback>
                <p:oleObj r:id="rId6" imgH="640715" imgW="1177290" progId="Paint.Picture">
                  <p:embed/>
                  <p:pic>
                    <p:nvPicPr>
                      <p:cNvPr id="184" name="Google Shape;184;p1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937240" y="6217285"/>
                        <a:ext cx="1177290" cy="640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1402080" y="172085"/>
            <a:ext cx="10515600" cy="742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>
                <a:solidFill>
                  <a:srgbClr val="00B050"/>
                </a:solidFill>
              </a:rPr>
              <a:t>DNA origami</a:t>
            </a:r>
            <a:endParaRPr/>
          </a:p>
        </p:txBody>
      </p:sp>
      <p:pic>
        <p:nvPicPr>
          <p:cNvPr descr="Applied Sciences | Free Full-Text | Generating DNA Origami Nanostructures  through Shape Annealing" id="190" name="Google Shape;19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180" y="1087120"/>
            <a:ext cx="10744835" cy="5377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MRIT A++ Logo-01" id="191" name="Google Shape;1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267335" y="1016000"/>
            <a:ext cx="11438890" cy="5568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Designs are observable via several methods, including: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Electron microscopy.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Atomic force microscopy, or fluorescence microscopy when DNA is coupled to fluorescent materials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▪"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Bottom-up self-assembly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methods are considered as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alternatives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offers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cheap, parallel synthesis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nanostructures under relatively mild conditions.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Software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was developed to assist this process using CAD software.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Ex: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caDNAno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an open source software for creating such structures from DNA.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use of software has increased the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process &amp; drastically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errors made by manual calculations.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98" name="Google Shape;1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9" name="Google Shape;199;p14"/>
          <p:cNvGraphicFramePr/>
          <p:nvPr/>
        </p:nvGraphicFramePr>
        <p:xfrm>
          <a:off x="11158220" y="6315075"/>
          <a:ext cx="1033780" cy="542925"/>
        </p:xfrm>
        <a:graphic>
          <a:graphicData uri="http://schemas.openxmlformats.org/presentationml/2006/ole">
            <mc:AlternateContent>
              <mc:Choice Requires="v">
                <p:oleObj r:id="rId5" imgH="542925" imgW="1033780" progId="Paint.Picture" spid="_x0000_s1">
                  <p:embed/>
                </p:oleObj>
              </mc:Choice>
              <mc:Fallback>
                <p:oleObj r:id="rId6" imgH="542925" imgW="1033780" progId="Paint.Picture">
                  <p:embed/>
                  <p:pic>
                    <p:nvPicPr>
                      <p:cNvPr id="199" name="Google Shape;199;p1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158220" y="6315075"/>
                        <a:ext cx="103378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344805" y="924560"/>
            <a:ext cx="11702415" cy="525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b="1" lang="en-IN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Applications: </a:t>
            </a:r>
            <a:endParaRPr b="1" sz="2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Many potential applications, include: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enzyme immobilization.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drug delivery systems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nanotechnological self-assembly of materials.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DNA is not the natural choice for building active structures for nanorobotic applications, due to its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of structural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catalytic versatility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Several papers suggest the possibility of molecular walkers on origami and switches for algorithmic computing.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06" name="Google Shape;2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7" name="Google Shape;207;p15"/>
          <p:cNvGraphicFramePr/>
          <p:nvPr/>
        </p:nvGraphicFramePr>
        <p:xfrm>
          <a:off x="11014710" y="6176645"/>
          <a:ext cx="1177290" cy="681355"/>
        </p:xfrm>
        <a:graphic>
          <a:graphicData uri="http://schemas.openxmlformats.org/presentationml/2006/ole">
            <mc:AlternateContent>
              <mc:Choice Requires="v">
                <p:oleObj r:id="rId5" imgH="681355" imgW="1177290" progId="Paint.Picture" spid="_x0000_s1">
                  <p:embed/>
                </p:oleObj>
              </mc:Choice>
              <mc:Fallback>
                <p:oleObj r:id="rId6" imgH="681355" imgW="1177290" progId="Paint.Picture">
                  <p:embed/>
                  <p:pic>
                    <p:nvPicPr>
                      <p:cNvPr id="207" name="Google Shape;207;p1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176645"/>
                        <a:ext cx="1177290" cy="681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13" name="Google Shape;213;p16"/>
          <p:cNvSpPr txBox="1"/>
          <p:nvPr>
            <p:ph idx="1" type="body"/>
          </p:nvPr>
        </p:nvSpPr>
        <p:spPr>
          <a:xfrm>
            <a:off x="267335" y="924560"/>
            <a:ext cx="11735435" cy="5725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Following is application conducted in laboratories with clinical potential.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Long strands 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DNA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are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folded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into a complex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scaffold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staple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strands having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200–300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nucleotides.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lead to formation of a complex structure with nanoscale dimensions.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These are in their preliminary developmental stages.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Theoretically, DNA origami has potential to contribute in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 delivery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areas.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therapy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one such potential domain where DNA origami showed significant anticancer efficacy.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14" name="Google Shape;2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16"/>
          <p:cNvGraphicFramePr/>
          <p:nvPr/>
        </p:nvGraphicFramePr>
        <p:xfrm>
          <a:off x="10915650" y="595122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15" name="Google Shape;215;p1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915650" y="595122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BioComputing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21" name="Google Shape;221;p17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that uses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biological origin (like molecules of DNA) instead of electrical components.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To understand &amp;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healthy or sick human body, researchers and doctors are utilizing more &amp; more tools and techniques.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trend is pushing for a new field called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Biomedical Computing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which is a frontier among: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signal processing,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pattern recognition,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optimization,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nonlinear dynamics,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computer science and biology,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chemistry and medicine.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22" name="Google Shape;2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3" name="Google Shape;223;p1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23" name="Google Shape;223;p1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29" name="Google Shape;229;p18"/>
          <p:cNvSpPr txBox="1"/>
          <p:nvPr>
            <p:ph idx="1" type="body"/>
          </p:nvPr>
        </p:nvSpPr>
        <p:spPr>
          <a:xfrm>
            <a:off x="6177280" y="1242695"/>
            <a:ext cx="583692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Computing process use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synthesized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biological components to store and manipulate data.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result is small, faster computing processes that operates with great accuracy.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main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application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in disease prediction and disease diagnosis.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30" name="Google Shape;2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1" name="Google Shape;231;p1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31" name="Google Shape;231;p1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THE APPLICATIONS OF BIOCOMPUTING: THE FUTURE OF DISEASE DIAGNOSIS AND  TREATMENT? – Hall High Scientific Journal" id="232" name="Google Shape;23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080" y="1424940"/>
            <a:ext cx="5964555" cy="53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Bioimaging and Artificial Intelligence for disease diagnosis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38" name="Google Shape;238;p19"/>
          <p:cNvSpPr txBox="1"/>
          <p:nvPr>
            <p:ph idx="1" type="body"/>
          </p:nvPr>
        </p:nvSpPr>
        <p:spPr>
          <a:xfrm>
            <a:off x="211455" y="1286510"/>
            <a:ext cx="11746865" cy="5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Bioimaging is a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noninvasive process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visualizing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biological activity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a specific period.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does not inhibit the various life processes such as movement, respiration, etc.,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helps: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To report the 3D structure of specimens apart from inferencing physically.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connecting the observation of subcellular structures and all the tissues in multicellular organisms.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Scientists to analyze molecules, cells and tissues.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Bioimaging spans: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Observation of subcellular structures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Entire cells over tissues up to entire multicellular organisms.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39" name="Google Shape;23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19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40" name="Google Shape;240;p1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970280" y="74295"/>
            <a:ext cx="10515600" cy="941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Calibri"/>
              <a:buNone/>
            </a:pPr>
            <a:r>
              <a:rPr b="1" lang="en-IN" sz="4800">
                <a:solidFill>
                  <a:srgbClr val="00B050"/>
                </a:solidFill>
              </a:rPr>
              <a:t>OVERVIEW</a:t>
            </a:r>
            <a:endParaRPr b="1" sz="4800">
              <a:solidFill>
                <a:srgbClr val="00B050"/>
              </a:solidFill>
            </a:endParaRPr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519430" y="1014730"/>
            <a:ext cx="11374755" cy="56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Muscular and Skeletal Systems as scaffolds, scaffolds and tissue engineering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Bioprinting techniques and materials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Electrical tongue and electrical nose in food science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origami and Biocomputing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Bioimaging and Artificial Intelligence for disease diagnosis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Bioconcrete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Bioremediation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144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I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Biomining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04" name="Google Shape;104;p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Bioimaging and Artificial Intelligence for disease diagnosis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46" name="Google Shape;246;p20"/>
          <p:cNvSpPr txBox="1"/>
          <p:nvPr>
            <p:ph idx="1" type="body"/>
          </p:nvPr>
        </p:nvSpPr>
        <p:spPr>
          <a:xfrm>
            <a:off x="431800" y="1221105"/>
            <a:ext cx="11318240" cy="5275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Nanoparticle fluorescence imaging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helps in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gene detection,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protein analysis,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enzyme activity evaluation,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element tracing,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cell tracking,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early stage disease diagnosis,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tumor related research,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monitoring real time therapeutic effects.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Bioimaging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uses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light, fluorescence, electrons, ultrasound, X-ray, magnetic resonance and positrons as sources for imaging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47" name="Google Shape;24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8" name="Google Shape;248;p2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48" name="Google Shape;248;p2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Artificial Intelligence for disease diagnosis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54" name="Google Shape;254;p21"/>
          <p:cNvSpPr txBox="1"/>
          <p:nvPr>
            <p:ph idx="1" type="body"/>
          </p:nvPr>
        </p:nvSpPr>
        <p:spPr>
          <a:xfrm>
            <a:off x="321945" y="1242695"/>
            <a:ext cx="11702415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AI can assist providers in a variety 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patient care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intelligent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health systems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AI techniques are prevalent for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disease diagnosis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drug discovery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patient risk identification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Detecting and forestalling spread of ailments require ongoing data and examination.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AI in health care aid in gathering and processing valuable data to programming surgeon robots.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AI describes the capability of a machine to study the way a human learns.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AI in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healthcare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alters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how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information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gets composed, analysed, and developed for patient care.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55" name="Google Shape;2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6" name="Google Shape;256;p2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56" name="Google Shape;256;p2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Artificial Intelligence for disease diagnosis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62" name="Google Shape;262;p22"/>
          <p:cNvSpPr txBox="1"/>
          <p:nvPr>
            <p:ph idx="1" type="body"/>
          </p:nvPr>
        </p:nvSpPr>
        <p:spPr>
          <a:xfrm>
            <a:off x="6645910" y="1014730"/>
            <a:ext cx="5313045" cy="551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planning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the fundamental design of the system.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includes framework’s views, the course of action of framework.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Real-world information requires pre-preparing.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pre-preparing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takes the crude information, cycles it, eliminates errors, and spares it an extra examination.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Information experiences a progression of steps during pre-handling (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cleaning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63" name="Google Shape;26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22"/>
          <p:cNvGraphicFramePr/>
          <p:nvPr/>
        </p:nvGraphicFramePr>
        <p:xfrm>
          <a:off x="132080" y="5997575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64" name="Google Shape;264;p2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2080" y="5997575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An external file that holds a picture, illustration, etc. Object name is 12652_2021_3612_Fig3_HTML.jpg" id="265" name="Google Shape;26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4790" y="1242695"/>
            <a:ext cx="6421120" cy="509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Artificial Intelligence for disease diagnosis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71" name="Google Shape;271;p23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osmosis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the information is joined from a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combination of sources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information is then amended for any blend of mistakes, and they are quickly taken care of.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Information Alteration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Data in this progression is standardized.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Information standardization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can be executed utilizing several ways.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Information is then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mutual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developed.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72" name="Google Shape;2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2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73" name="Google Shape;273;p2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/>
          <p:nvPr>
            <p:ph type="title"/>
          </p:nvPr>
        </p:nvSpPr>
        <p:spPr>
          <a:xfrm>
            <a:off x="981075" y="7175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Bioconcrete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79" name="Google Shape;279;p24"/>
          <p:cNvSpPr txBox="1"/>
          <p:nvPr>
            <p:ph idx="1" type="body"/>
          </p:nvPr>
        </p:nvSpPr>
        <p:spPr>
          <a:xfrm>
            <a:off x="233680" y="1100455"/>
            <a:ext cx="11516360" cy="5395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Bio-concrete is a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self-healing form of concrete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designed to repair its own cracks.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heal cracks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the concrete,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Jonkers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chose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bacteria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that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produce limestone (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CaCO3 precipitation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on a biological basis.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positive side-effect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the bacteria consumed oxygen, which in turn prevents internal corrosion of reinforced concrete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bacteria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do not pose a risk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since they can only survive under alkaline conditions inside concrete.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Jonkers and his team of researchers developed 3 different bacterial concrete mixtures: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self-healing concrete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repair mortar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liquid repair system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80" name="Google Shape;2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1" name="Google Shape;281;p2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81" name="Google Shape;281;p2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87" name="Google Shape;287;p25"/>
          <p:cNvSpPr txBox="1"/>
          <p:nvPr>
            <p:ph idx="1" type="body"/>
          </p:nvPr>
        </p:nvSpPr>
        <p:spPr>
          <a:xfrm>
            <a:off x="521335" y="1099185"/>
            <a:ext cx="11415395" cy="5407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repair mortar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 system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used when acute damage has occurred on concrete elements.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self-healing concrete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bacterial content is integrated during construction &amp; is complex.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Bacterial spores are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encapsulated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within 2-to 4-millimeter wide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clay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pellets.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Then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the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cement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mix with separate nitrogen, phosphorous and a nutrient agent.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approach ensures that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remains dormant in concrete for up to 200 years.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Char char="✔"/>
            </a:pP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with nutrients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occurs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only if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penetrates into a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crack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– and not while mixing cement.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Thus, the need for expensive and complex manual repairs is eliminated.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88" name="Google Shape;2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9" name="Google Shape;289;p2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89" name="Google Shape;289;p2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Bioconcrete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295" name="Google Shape;295;p26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296" name="Google Shape;2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7" name="Google Shape;297;p2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297" name="Google Shape;297;p2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Self-Healing of bio-encapsulated concrete specimen up to 3-week period... |  Download Scientific Diagram" id="298" name="Google Shape;298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1800" y="1166495"/>
            <a:ext cx="11553190" cy="508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 remediation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04" name="Google Shape;304;p27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Bioremediation is a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biotechnical process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a type of waste management technique which involves use of organisms to remove or utilize the pollutants from a polluted area.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Bioremediation is of 3 types 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1)Biostimulation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2)Bioaugmentation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3)Intrinsic Bioremediation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05" name="Google Shape;30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6" name="Google Shape;306;p2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06" name="Google Shape;306;p2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/>
          <p:nvPr>
            <p:ph type="title"/>
          </p:nvPr>
        </p:nvSpPr>
        <p:spPr>
          <a:xfrm>
            <a:off x="1036320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12" name="Google Shape;312;p28"/>
          <p:cNvSpPr txBox="1"/>
          <p:nvPr>
            <p:ph idx="1" type="body"/>
          </p:nvPr>
        </p:nvSpPr>
        <p:spPr>
          <a:xfrm>
            <a:off x="223520" y="1015365"/>
            <a:ext cx="11801475" cy="560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Biostimulation: </a:t>
            </a:r>
            <a:endParaRPr b="1"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As the name suggests,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bacteria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stimulated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initiate the process.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contaminated soil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first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mixed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with special nutrients substances.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stimulates growth of microbes, resulting in efficient and quick removal of contaminants.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Bioaugmentation: </a:t>
            </a:r>
            <a:endParaRPr b="1"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At times, microorganisms are required to </a:t>
            </a:r>
            <a:r>
              <a:rPr i="1" lang="en-IN" sz="220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contaminants.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For example – municipal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waste water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these cases, the process of bioaugmentation is used.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One major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drawback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It almost becomes impossible to control growth of microorganisms in the process of removing contaminant.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13" name="Google Shape;31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4" name="Google Shape;314;p28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14" name="Google Shape;314;p2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20" name="Google Shape;320;p29"/>
          <p:cNvSpPr txBox="1"/>
          <p:nvPr>
            <p:ph idx="1" type="body"/>
          </p:nvPr>
        </p:nvSpPr>
        <p:spPr>
          <a:xfrm>
            <a:off x="245110" y="939165"/>
            <a:ext cx="11504930" cy="5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Intrinsic Bioremediation: </a:t>
            </a:r>
            <a:endParaRPr b="1" i="1"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most effective in soil and water because these always have a high probability of being  contaminated.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mostly used in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underground places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like underground petroleum tanks.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such place,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difficult to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detect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leakage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Contaminants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toxins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enter through the leaks and contaminate the petrol.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Thus, only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microorganisms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can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remove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toxins and clean the tanks.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Microorganisms are utilized here because of their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ability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degrade pollutants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via biochemical pathways.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21" name="Google Shape;32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2" name="Google Shape;322;p29"/>
          <p:cNvGraphicFramePr/>
          <p:nvPr/>
        </p:nvGraphicFramePr>
        <p:xfrm>
          <a:off x="11169650" y="6392545"/>
          <a:ext cx="1022350" cy="465455"/>
        </p:xfrm>
        <a:graphic>
          <a:graphicData uri="http://schemas.openxmlformats.org/presentationml/2006/ole">
            <mc:AlternateContent>
              <mc:Choice Requires="v">
                <p:oleObj r:id="rId5" imgH="465455" imgW="1022350" progId="Paint.Picture" spid="_x0000_s1">
                  <p:embed/>
                </p:oleObj>
              </mc:Choice>
              <mc:Fallback>
                <p:oleObj r:id="rId6" imgH="465455" imgW="1022350" progId="Paint.Picture">
                  <p:embed/>
                  <p:pic>
                    <p:nvPicPr>
                      <p:cNvPr id="322" name="Google Shape;322;p2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169650" y="6392545"/>
                        <a:ext cx="1022350" cy="465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title"/>
          </p:nvPr>
        </p:nvSpPr>
        <p:spPr>
          <a:xfrm>
            <a:off x="1550670" y="71755"/>
            <a:ext cx="1046353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Muscular and Skeletal Systems as scaffolds, scaffolds and tissue engineering 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309880" y="1638935"/>
            <a:ext cx="11605260" cy="4989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musculoskeletal system (locomotor system)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provides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body with: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movement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stability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shape and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support.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is subdivided into 2 broad systems: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Muscular system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Skeletal system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p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12" name="Google Shape;112;p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28" name="Google Shape;328;p30"/>
          <p:cNvSpPr txBox="1"/>
          <p:nvPr>
            <p:ph idx="1" type="body"/>
          </p:nvPr>
        </p:nvSpPr>
        <p:spPr>
          <a:xfrm>
            <a:off x="384810" y="1015365"/>
            <a:ext cx="11552555" cy="5161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Immobilization of microbial cells and enzymes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by adsorption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done through their physical interaction with surface of water-insoluble carriers.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method, is quick, simple, eco-friendly and cost-effective.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Bioremediation helps to: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clean up water sources,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create healthier soil,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improve air quality around the globe.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Excavation-based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remediation processes, can be disruptive.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29" name="Google Shape;32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0" name="Google Shape;330;p3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30" name="Google Shape;330;p3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Biomining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36" name="Google Shape;336;p31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Biomining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is the process of using microorganisms (microbes)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extract metals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economic interest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Biomining techniques may also be used to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clean up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sites that have been polluted with metals.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Valuable metals are commonly found in solid minerals.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Microbes can oxidize metals, allowing them to dissolve in water.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is the basic process behind most biomining.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Another,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biomining technique uses microbes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 down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surrounding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minerals.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 makes it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easier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recover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metal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interest directly from the remaining rock.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Most current biomining operations target valuable metals like: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copper, uranium, nickel, and gold, commonly found in sulfidic (sulfur-bearing) minerals.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37" name="Google Shape;33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8" name="Google Shape;338;p3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38" name="Google Shape;338;p3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44" name="Google Shape;344;p32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Other metals, like gold, are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directly dissolved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by this microbial process, but minerals surrounding these metals are dissolved.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When the metal of interest is directly dissolved, the biomining process is called “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bioleaching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When the metal of interest is made more accessible or “enriched” in the material left behind, it is called “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biooxidation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Both processes involve microbial reactions with necessary nutrients, like oxygen, occur together.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Biohydrometallurgy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a natural processes of interactions between microbes and minerals.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45" name="Google Shape;34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6" name="Google Shape;346;p3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46" name="Google Shape;346;p3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52" name="Google Shape;352;p33"/>
          <p:cNvSpPr txBox="1"/>
          <p:nvPr>
            <p:ph idx="1" type="body"/>
          </p:nvPr>
        </p:nvSpPr>
        <p:spPr>
          <a:xfrm>
            <a:off x="431800" y="1099185"/>
            <a:ext cx="11318240" cy="5078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extracts valuable metals from a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low-grade ore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with the help of microorganisms such as bacteria or archaea.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Heavy metal ions absorption process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--- The metal ions of waste water adhere to surface of nanoporous adsorbents.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--- The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adsorption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process could be selective for one or more metals than others.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--- The regeneration process could be achieved using a desorbing agent.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Various modification techniques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(i.e., nitrogenation, oxidation, and sulfuration):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--- Are used to functionalize carbon with different functional groups.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--- Functionalization enhances adsorption capacity and stability.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53" name="Google Shape;35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4" name="Google Shape;354;p3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54" name="Google Shape;354;p3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Bioprinting techniques and materials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60" name="Google Shape;360;p34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61" name="Google Shape;36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2" name="Google Shape;362;p3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62" name="Google Shape;362;p3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3" name="Google Shape;363;p34"/>
          <p:cNvGrpSpPr/>
          <p:nvPr/>
        </p:nvGrpSpPr>
        <p:grpSpPr>
          <a:xfrm>
            <a:off x="370537" y="-2059029"/>
            <a:ext cx="9923448" cy="11387544"/>
            <a:chOff x="-241603" y="-3753844"/>
            <a:chExt cx="9923448" cy="11387544"/>
          </a:xfrm>
        </p:grpSpPr>
        <p:sp>
          <p:nvSpPr>
            <p:cNvPr id="364" name="Google Shape;364;p34"/>
            <p:cNvSpPr/>
            <p:nvPr/>
          </p:nvSpPr>
          <p:spPr>
            <a:xfrm rot="5400000">
              <a:off x="-241603" y="241603"/>
              <a:ext cx="1610686" cy="112748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4"/>
            <p:cNvSpPr txBox="1"/>
            <p:nvPr/>
          </p:nvSpPr>
          <p:spPr>
            <a:xfrm rot="10800000">
              <a:off x="-241603" y="241603"/>
              <a:ext cx="1610686" cy="112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18400" spcFirstLastPara="1" rIns="18400" wrap="square" tIns="18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2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 rot="5400000">
              <a:off x="4881190" y="-3753709"/>
              <a:ext cx="1046946" cy="855436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4"/>
            <p:cNvSpPr txBox="1"/>
            <p:nvPr/>
          </p:nvSpPr>
          <p:spPr>
            <a:xfrm rot="10800000">
              <a:off x="4881136" y="-3753844"/>
              <a:ext cx="1047000" cy="85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77800" spcFirstLastPara="1" rIns="15875" wrap="square" tIns="15875">
              <a:noAutofit/>
            </a:bodyPr>
            <a:lstStyle/>
            <a:p>
              <a:pPr indent="-22860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b="0" i="0" lang="en-IN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Bio printing is defined as the printing of structures consisting of living cells, bio materials and active bio molecules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 rot="5400000">
              <a:off x="-241603" y="1658125"/>
              <a:ext cx="1610686" cy="1127480"/>
            </a:xfrm>
            <a:prstGeom prst="chevron">
              <a:avLst>
                <a:gd fmla="val 50000" name="adj"/>
              </a:avLst>
            </a:prstGeom>
            <a:solidFill>
              <a:srgbClr val="20E145"/>
            </a:solidFill>
            <a:ln cap="flat" cmpd="sng" w="12700">
              <a:solidFill>
                <a:srgbClr val="20E14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4"/>
            <p:cNvSpPr txBox="1"/>
            <p:nvPr/>
          </p:nvSpPr>
          <p:spPr>
            <a:xfrm rot="10800000">
              <a:off x="-241603" y="1658125"/>
              <a:ext cx="1610686" cy="112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18400" spcFirstLastPara="1" rIns="18400" wrap="square" tIns="18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2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4"/>
            <p:cNvSpPr/>
            <p:nvPr/>
          </p:nvSpPr>
          <p:spPr>
            <a:xfrm rot="5400000">
              <a:off x="4881190" y="-2337187"/>
              <a:ext cx="1046946" cy="855436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20E14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4"/>
            <p:cNvSpPr txBox="1"/>
            <p:nvPr/>
          </p:nvSpPr>
          <p:spPr>
            <a:xfrm rot="10800000">
              <a:off x="4881136" y="-2337322"/>
              <a:ext cx="1047000" cy="85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77800" spcFirstLastPara="1" rIns="15875" wrap="square" tIns="15875">
              <a:noAutofit/>
            </a:bodyPr>
            <a:lstStyle/>
            <a:p>
              <a:pPr indent="-22860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b="0" i="0" lang="en-IN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solution for the organ shortages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b="0" i="0" lang="en-IN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Significant potential of drug delivery &amp; cancer studies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4"/>
            <p:cNvSpPr/>
            <p:nvPr/>
          </p:nvSpPr>
          <p:spPr>
            <a:xfrm rot="5400000">
              <a:off x="-241603" y="3074647"/>
              <a:ext cx="1610686" cy="1127480"/>
            </a:xfrm>
            <a:prstGeom prst="chevron">
              <a:avLst>
                <a:gd fmla="val 50000" name="adj"/>
              </a:avLst>
            </a:prstGeom>
            <a:solidFill>
              <a:srgbClr val="4170C4"/>
            </a:solidFill>
            <a:ln cap="flat" cmpd="sng" w="12700">
              <a:solidFill>
                <a:srgbClr val="4170C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4"/>
            <p:cNvSpPr txBox="1"/>
            <p:nvPr/>
          </p:nvSpPr>
          <p:spPr>
            <a:xfrm rot="10800000">
              <a:off x="-241603" y="3074647"/>
              <a:ext cx="1610686" cy="1127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18400" spcFirstLastPara="1" rIns="18400" wrap="square" tIns="18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2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 rot="5400000">
              <a:off x="4881190" y="-920665"/>
              <a:ext cx="1046946" cy="8554365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170C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4"/>
            <p:cNvSpPr txBox="1"/>
            <p:nvPr/>
          </p:nvSpPr>
          <p:spPr>
            <a:xfrm rot="10800000">
              <a:off x="4881136" y="-920800"/>
              <a:ext cx="1047000" cy="85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77800" spcFirstLastPara="1" rIns="15875" wrap="square" tIns="15875">
              <a:noAutofit/>
            </a:bodyPr>
            <a:lstStyle/>
            <a:p>
              <a:pPr indent="-228600" lvl="1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Char char="•"/>
              </a:pPr>
              <a:r>
                <a:rPr b="0" i="0" lang="en-IN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Controllable microstructures with a high degree of reproducibility and scalability</a:t>
              </a:r>
              <a:endPara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5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Bio Ink Materials</a:t>
            </a:r>
            <a:endParaRPr b="1" sz="5335">
              <a:solidFill>
                <a:srgbClr val="00B050"/>
              </a:solidFill>
            </a:endParaRPr>
          </a:p>
        </p:txBody>
      </p:sp>
      <p:pic>
        <p:nvPicPr>
          <p:cNvPr descr="CMRIT A++ Logo-01"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2" name="Google Shape;382;p3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82" name="Google Shape;382;p3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3" name="Google Shape;383;p35"/>
          <p:cNvGrpSpPr/>
          <p:nvPr/>
        </p:nvGrpSpPr>
        <p:grpSpPr>
          <a:xfrm>
            <a:off x="-933634" y="1367790"/>
            <a:ext cx="12850228" cy="4940935"/>
            <a:chOff x="-1268279" y="0"/>
            <a:chExt cx="12850228" cy="4940935"/>
          </a:xfrm>
        </p:grpSpPr>
        <p:sp>
          <p:nvSpPr>
            <p:cNvPr id="384" name="Google Shape;384;p35"/>
            <p:cNvSpPr/>
            <p:nvPr/>
          </p:nvSpPr>
          <p:spPr>
            <a:xfrm rot="-5400000">
              <a:off x="-1268279" y="1268279"/>
              <a:ext cx="4940935" cy="2404377"/>
            </a:xfrm>
            <a:prstGeom prst="flowChartManualOperation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5"/>
            <p:cNvSpPr txBox="1"/>
            <p:nvPr/>
          </p:nvSpPr>
          <p:spPr>
            <a:xfrm rot="10800000">
              <a:off x="-1268279" y="1268279"/>
              <a:ext cx="4940935" cy="24043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3048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 based bio-ink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 rot="-5400000">
              <a:off x="1316426" y="1268279"/>
              <a:ext cx="4940935" cy="2404377"/>
            </a:xfrm>
            <a:prstGeom prst="flowChartManualOperation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5"/>
            <p:cNvSpPr txBox="1"/>
            <p:nvPr/>
          </p:nvSpPr>
          <p:spPr>
            <a:xfrm rot="10800000">
              <a:off x="1316426" y="1268279"/>
              <a:ext cx="4940935" cy="24043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3048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Synthetic polymers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5"/>
            <p:cNvSpPr/>
            <p:nvPr/>
          </p:nvSpPr>
          <p:spPr>
            <a:xfrm rot="-5400000">
              <a:off x="3978720" y="1190690"/>
              <a:ext cx="4940935" cy="2559555"/>
            </a:xfrm>
            <a:prstGeom prst="flowChartManualOperation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5"/>
            <p:cNvSpPr txBox="1"/>
            <p:nvPr/>
          </p:nvSpPr>
          <p:spPr>
            <a:xfrm rot="10800000">
              <a:off x="3978720" y="1190690"/>
              <a:ext cx="4940935" cy="2559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3048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Decellularized ECM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5"/>
            <p:cNvSpPr/>
            <p:nvPr/>
          </p:nvSpPr>
          <p:spPr>
            <a:xfrm rot="-5400000">
              <a:off x="6641014" y="1268279"/>
              <a:ext cx="4940935" cy="2404377"/>
            </a:xfrm>
            <a:prstGeom prst="flowChartManualOperation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5"/>
            <p:cNvSpPr txBox="1"/>
            <p:nvPr/>
          </p:nvSpPr>
          <p:spPr>
            <a:xfrm rot="10800000">
              <a:off x="6641014" y="1268279"/>
              <a:ext cx="4940935" cy="24043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30480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IN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Hydro gel based bio-inks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Hydrogels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397" name="Google Shape;397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Hydrogels are attractive materials for bio printing.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/>
              <a:t>They are enormous three dimensional network of polymer chains holding a mass of water</a:t>
            </a:r>
            <a:endParaRPr sz="2200"/>
          </a:p>
          <a:p>
            <a:pPr indent="-88900" lvl="0" marL="22860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398" name="Google Shape;39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9" name="Google Shape;399;p3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399" name="Google Shape;399;p3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3D Bioprinting อนาคตที่เราเข้าใกล้การเป็น Superhuman – MakerStation" id="400" name="Google Shape;400;p36"/>
          <p:cNvPicPr preferRelativeResize="0"/>
          <p:nvPr>
            <p:ph idx="2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7115" y="2635885"/>
            <a:ext cx="2730500" cy="27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Types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06" name="Google Shape;406;p37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07" name="Google Shape;40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Google Shape;408;p3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08" name="Google Shape;408;p3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Examples of different bioprinting methods. A) Inkjet bioprinters... |  Download Scientific Diagram" id="409" name="Google Shape;409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375" y="1330325"/>
            <a:ext cx="9695815" cy="481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/>
          <p:nvPr>
            <p:ph type="title"/>
          </p:nvPr>
        </p:nvSpPr>
        <p:spPr>
          <a:xfrm>
            <a:off x="838200" y="365125"/>
            <a:ext cx="10515600" cy="65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3D Printed Organs</a:t>
            </a:r>
            <a:endParaRPr b="1" sz="5335">
              <a:solidFill>
                <a:srgbClr val="00B050"/>
              </a:solidFill>
            </a:endParaRPr>
          </a:p>
        </p:txBody>
      </p:sp>
      <p:pic>
        <p:nvPicPr>
          <p:cNvPr descr="CMRIT A++ Logo-01" id="415" name="Google Shape;41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6" name="Google Shape;416;p38"/>
          <p:cNvGraphicFramePr/>
          <p:nvPr/>
        </p:nvGraphicFramePr>
        <p:xfrm>
          <a:off x="132080" y="59842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16" name="Google Shape;416;p3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2080" y="59842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An Insight on How 3D Printing is Revolutionizing the Food Industry |  siliconindia" id="417" name="Google Shape;417;p38"/>
          <p:cNvPicPr preferRelativeResize="0"/>
          <p:nvPr>
            <p:ph idx="2" type="body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620" y="1231265"/>
            <a:ext cx="5518150" cy="3909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Bioprinting" id="418" name="Google Shape;418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44590" y="2698750"/>
            <a:ext cx="5947410" cy="40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Electrical tongue and electrical nose in food science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24" name="Google Shape;424;p39"/>
          <p:cNvSpPr txBox="1"/>
          <p:nvPr>
            <p:ph idx="1" type="body"/>
          </p:nvPr>
        </p:nvSpPr>
        <p:spPr>
          <a:xfrm>
            <a:off x="431800" y="1529080"/>
            <a:ext cx="1131824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 Electrical Nose/Tongue is a DEVICE Intended to Detect ODORS/FLAVORS respectively..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electronic sensing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" or “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 sensing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capability of reproducing human senses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sensor arrays and pattern recognition systems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Since 1982, research has been developing technologies, commonly referred to as electronic noses.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25" name="Google Shape;4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6" name="Google Shape;426;p39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26" name="Google Shape;426;p3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1550670" y="71755"/>
            <a:ext cx="1046353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Muscular and Skeletal Systems as scaffolds, scaffolds and tissue engineering  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309880" y="1397635"/>
            <a:ext cx="11605260" cy="5231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Muscular system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includes all types of muscles in the body.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Char char="✔"/>
            </a:pP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Skeletal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muscles, act on the body joints, to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produce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movements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contains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tendons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which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attach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muscles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bones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None/>
            </a:pP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Skeletal system: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It’s main component is the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Bones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articulate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(join) with each other and form the 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provide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body with a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hard-core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yet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mobile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skeleton.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function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the bones and joints are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supported by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cartilage, ligaments, and bursae.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4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20" name="Google Shape;120;p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32" name="Google Shape;432;p40"/>
          <p:cNvSpPr txBox="1"/>
          <p:nvPr>
            <p:ph idx="1" type="body"/>
          </p:nvPr>
        </p:nvSpPr>
        <p:spPr>
          <a:xfrm>
            <a:off x="431800" y="1099185"/>
            <a:ext cx="11318240" cy="5078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WHAT IS AN ELECTRONIC NOSE 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E-noses have a series of sensors that correspond to components of an odor and analyzes its chemical makeup to identify it.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They are much more sensitive than human noses as they have a greater number of receptor sensors with higher sensitivity.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Our human nose is elegant, sensitive, and self-repairing, but the E-nose sensors do not fatigue or get the "flu".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Further, the E-nose can be sent to detect toxic and otherwise hazardous situations that humans may wish to avoid.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33" name="Google Shape;43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4" name="Google Shape;434;p40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34" name="Google Shape;434;p40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1"/>
          <p:cNvSpPr txBox="1"/>
          <p:nvPr>
            <p:ph type="title"/>
          </p:nvPr>
        </p:nvSpPr>
        <p:spPr>
          <a:xfrm>
            <a:off x="992505" y="13779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40" name="Google Shape;440;p41"/>
          <p:cNvSpPr txBox="1"/>
          <p:nvPr>
            <p:ph idx="1" type="body"/>
          </p:nvPr>
        </p:nvSpPr>
        <p:spPr>
          <a:xfrm>
            <a:off x="7134225" y="1015365"/>
            <a:ext cx="4846955" cy="5492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the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recognition process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are similar to human olfaction and are performed for: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Interaction with the smell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Sample acquisition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Data Processing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Pattern Matching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Data storage and retrieval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41" name="Google Shape;44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2" name="Google Shape;442;p41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42" name="Google Shape;442;p4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3" name="Google Shape;443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1445" y="1250950"/>
            <a:ext cx="7003415" cy="4925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49" name="Google Shape;449;p42"/>
          <p:cNvSpPr txBox="1"/>
          <p:nvPr>
            <p:ph idx="1" type="body"/>
          </p:nvPr>
        </p:nvSpPr>
        <p:spPr>
          <a:xfrm>
            <a:off x="431800" y="1015365"/>
            <a:ext cx="11318240" cy="5161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E-NOSE DEVICES FOR EVALUATING THE AROMA AND FLAVOR CHARACTERISTICS OF WINES AND FOOD GRAINS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2 important uses of e-nose are for analyzing wines and food grains.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1) They are used for the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assurance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wines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Sensory and chemical properties of wine, especially color, aroma, and taste, are important aspects of their quality.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2) The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aroma of grains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the primary criterion of fitness for consumption in many countries.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50" name="Google Shape;45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1" name="Google Shape;451;p42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51" name="Google Shape;451;p4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3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57" name="Google Shape;457;p43"/>
          <p:cNvSpPr txBox="1"/>
          <p:nvPr>
            <p:ph idx="1" type="body"/>
          </p:nvPr>
        </p:nvSpPr>
        <p:spPr>
          <a:xfrm>
            <a:off x="431800" y="1015365"/>
            <a:ext cx="11318240" cy="5161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E-Nose devices are used in these Industries: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Agricultural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Petrochemical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Chemical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Food and beverage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Packaging materials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Plastics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Pet food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Pulp and paper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Medical research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Military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58" name="Google Shape;45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9" name="Google Shape;459;p43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59" name="Google Shape;459;p43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4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Electronic tongue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65" name="Google Shape;465;p44"/>
          <p:cNvSpPr txBox="1"/>
          <p:nvPr>
            <p:ph idx="1" type="body"/>
          </p:nvPr>
        </p:nvSpPr>
        <p:spPr>
          <a:xfrm>
            <a:off x="431800" y="1242695"/>
            <a:ext cx="11318240" cy="4934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electronic tongue is an instrument that measures and compares tastes.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Chemical compounds responsible for taste are detected by human taste buds and the 7 sensors of electronic instruments detect the same dissolved organic and inorganic compounds.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types of taste that is generated is divided into five categories: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Sourness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Saltiness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Bitterness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Sweetness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Umami (savoriness)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66" name="Google Shape;46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7" name="Google Shape;467;p44"/>
          <p:cNvGraphicFramePr/>
          <p:nvPr/>
        </p:nvGraphicFramePr>
        <p:xfrm>
          <a:off x="132080" y="5973445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67" name="Google Shape;467;p44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2080" y="5973445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8" name="Google Shape;468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18805" y="3070225"/>
            <a:ext cx="3856355" cy="35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5"/>
          <p:cNvSpPr txBox="1"/>
          <p:nvPr>
            <p:ph type="title"/>
          </p:nvPr>
        </p:nvSpPr>
        <p:spPr>
          <a:xfrm>
            <a:off x="838200" y="22161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Electronic tongue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474" name="Google Shape;474;p45"/>
          <p:cNvSpPr txBox="1"/>
          <p:nvPr>
            <p:ph idx="1" type="body"/>
          </p:nvPr>
        </p:nvSpPr>
        <p:spPr>
          <a:xfrm>
            <a:off x="211455" y="1015365"/>
            <a:ext cx="11758295" cy="5579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 Tastants, chemicals in foods, are detected by taste buds, which consist of special sensory cells.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❖When stimulated, these cells send signals to specific areas of the brain, which make us conscious of the perception of taste.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Electronic tongues have several applications in various industrial areas: the pharmaceutical industry, food and beverage sector, etc. for: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Analyze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flavor ageing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beverages (fruit juice, alcoholic or non-alcoholic drinks, flavored milks)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Quantify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bitterness or “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spicy level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” of drinks or dissolved compounds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Quantify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masking efficiency of formulations (tablets, syrups, powders, capsules, lozenges, etc.)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4)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Analyze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medicines stability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terms of taste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5)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Benchmark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target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</a:t>
            </a:r>
            <a:endParaRPr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6)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Monitor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environmental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7)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Monitor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biological and biochemical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processes</a:t>
            </a:r>
            <a:endParaRPr sz="22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475" name="Google Shape;47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6" name="Google Shape;476;p4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76" name="Google Shape;476;p4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6"/>
          <p:cNvSpPr txBox="1"/>
          <p:nvPr>
            <p:ph idx="1" type="body"/>
          </p:nvPr>
        </p:nvSpPr>
        <p:spPr>
          <a:xfrm>
            <a:off x="838200" y="2233295"/>
            <a:ext cx="10515600" cy="3943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0"/>
              <a:buNone/>
            </a:pPr>
            <a:r>
              <a:rPr lang="en-IN" sz="14000">
                <a:solidFill>
                  <a:srgbClr val="00B050"/>
                </a:solidFill>
              </a:rPr>
              <a:t>TH</a:t>
            </a:r>
            <a:r>
              <a:rPr lang="en-IN" sz="14000">
                <a:solidFill>
                  <a:srgbClr val="FFFF00"/>
                </a:solidFill>
              </a:rPr>
              <a:t>AN</a:t>
            </a:r>
            <a:r>
              <a:rPr lang="en-IN" sz="14000">
                <a:solidFill>
                  <a:srgbClr val="7030A0"/>
                </a:solidFill>
              </a:rPr>
              <a:t>K Y</a:t>
            </a:r>
            <a:r>
              <a:rPr lang="en-IN" sz="14000">
                <a:solidFill>
                  <a:schemeClr val="accent2"/>
                </a:solidFill>
              </a:rPr>
              <a:t>OU</a:t>
            </a:r>
            <a:endParaRPr sz="14000">
              <a:solidFill>
                <a:schemeClr val="accent2"/>
              </a:solidFill>
            </a:endParaRPr>
          </a:p>
        </p:txBody>
      </p:sp>
      <p:pic>
        <p:nvPicPr>
          <p:cNvPr descr="CMRIT A++ Logo-01" id="482" name="Google Shape;48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3" name="Google Shape;483;p4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483" name="Google Shape;483;p4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838200" y="365125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431800" y="1539875"/>
            <a:ext cx="11318240" cy="4637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Therefore its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main function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to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provide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body with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stability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mobility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musculoskeletal system has many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other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functions: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skeletal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part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plays an important role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 other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homeostatic functions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such as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storage of minerals (e.g., calcium)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hematopoiesis (blood cell production process)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2.    The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muscular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system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stores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most of the body's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carbohydrates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the form of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glycogen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8" name="Google Shape;128;p5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28" name="Google Shape;128;p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992505" y="137160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278130" y="894080"/>
            <a:ext cx="11471910" cy="5834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b="1" lang="en-IN"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Mechanism: </a:t>
            </a:r>
            <a:endParaRPr b="1" sz="24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nervous system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controls voluntary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muscle movements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Voluntary muscles are ones that are controled intentionally.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Movements happen when: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nervous system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sends message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activate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voluntary muscles.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AutoNum type="arabicPeriod"/>
            </a:pP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fibers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contract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(tense up) in response to the message.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When the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 activates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or bunches up, it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pulls 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tendon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(Tendons attach muscles to bones).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tendon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pulls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making it 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move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b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relax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muscle, nervous system sends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message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triggers the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relax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or deactivate.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AutoNum type="arabicPeriod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 relaxed muscle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releases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bone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to a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resting</a:t>
            </a:r>
            <a:r>
              <a:rPr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position.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6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36" name="Google Shape;136;p6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992505" y="137160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 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431800" y="1014730"/>
            <a:ext cx="11318240" cy="562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Hundreds of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conditions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can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cause problems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with the musculoskeletal system.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They can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the way you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move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speak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interact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with the world.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Some of 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most common causes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of musculoskeletal pain and movement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problems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are: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Aging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Arthritis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Back problems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Cancer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Congenital abnormalities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Injuries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Osteoporosis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Muscular dystrophy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7"/>
          <p:cNvGraphicFramePr/>
          <p:nvPr/>
        </p:nvGraphicFramePr>
        <p:xfrm>
          <a:off x="11014710" y="6073140"/>
          <a:ext cx="1177290" cy="784860"/>
        </p:xfrm>
        <a:graphic>
          <a:graphicData uri="http://schemas.openxmlformats.org/presentationml/2006/ole">
            <mc:AlternateContent>
              <mc:Choice Requires="v">
                <p:oleObj r:id="rId5" imgH="784860" imgW="1177290" progId="Paint.Picture" spid="_x0000_s1">
                  <p:embed/>
                </p:oleObj>
              </mc:Choice>
              <mc:Fallback>
                <p:oleObj r:id="rId6" imgH="784860" imgW="1177290" progId="Paint.Picture">
                  <p:embed/>
                  <p:pic>
                    <p:nvPicPr>
                      <p:cNvPr id="144" name="Google Shape;144;p7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073140"/>
                        <a:ext cx="1177290" cy="78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838200" y="221615"/>
            <a:ext cx="11252200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4890">
                <a:solidFill>
                  <a:srgbClr val="00B050"/>
                </a:solidFill>
              </a:rPr>
              <a:t>BIO-ENGINEERING SOLUTIONS FOR MUSCULAR DYSTROPHY AND OSTEOPOROSIS</a:t>
            </a:r>
            <a:endParaRPr b="1" sz="4890">
              <a:solidFill>
                <a:srgbClr val="00B050"/>
              </a:solidFill>
            </a:endParaRPr>
          </a:p>
        </p:txBody>
      </p:sp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431800" y="1319530"/>
            <a:ext cx="11318240" cy="485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One of the most common musculoskeletal conditions is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Osteoporosis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⮚"/>
            </a:pP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Arthritis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also very common.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Char char="⮚"/>
            </a:pP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Muscular dystrophy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a group of diseases that cause </a:t>
            </a:r>
            <a:r>
              <a:rPr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progressive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weakness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loss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muscle mass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Awareness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increasing that 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✔"/>
            </a:pP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Osteoporosis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is a major complication of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Duchenne muscular dystrophy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(DMD) and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treatment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requires monitoring for early diagnosis and intervention to prevent clinically important sequelae.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p8"/>
          <p:cNvGraphicFramePr/>
          <p:nvPr/>
        </p:nvGraphicFramePr>
        <p:xfrm>
          <a:off x="11014710" y="6261735"/>
          <a:ext cx="1177290" cy="596265"/>
        </p:xfrm>
        <a:graphic>
          <a:graphicData uri="http://schemas.openxmlformats.org/presentationml/2006/ole">
            <mc:AlternateContent>
              <mc:Choice Requires="v">
                <p:oleObj r:id="rId5" imgH="596265" imgW="1177290" progId="Paint.Picture" spid="_x0000_s1">
                  <p:embed/>
                </p:oleObj>
              </mc:Choice>
              <mc:Fallback>
                <p:oleObj r:id="rId6" imgH="596265" imgW="1177290" progId="Paint.Picture">
                  <p:embed/>
                  <p:pic>
                    <p:nvPicPr>
                      <p:cNvPr id="152" name="Google Shape;152;p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014710" y="6261735"/>
                        <a:ext cx="1177290" cy="596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1014095" y="138430"/>
            <a:ext cx="10988675" cy="877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b="1" lang="en-IN" sz="5335">
                <a:solidFill>
                  <a:srgbClr val="00B050"/>
                </a:solidFill>
              </a:rPr>
              <a:t>Continued...</a:t>
            </a:r>
            <a:endParaRPr b="1" sz="5335">
              <a:solidFill>
                <a:srgbClr val="00B050"/>
              </a:solidFill>
            </a:endParaRPr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132080" y="1016000"/>
            <a:ext cx="11804650" cy="516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 method</a:t>
            </a:r>
            <a:r>
              <a:rPr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fabricating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3D muscle constructs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first developed more than 25 years ago.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It involves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casting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myogenic cells</a:t>
            </a:r>
            <a:r>
              <a:rPr b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within a cylindrically shaped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collagen-I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In this system,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cell-mediated gel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 compaction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remodeling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result in generation of </a:t>
            </a:r>
            <a:r>
              <a:rPr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passive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stress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within the gel.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This, promotes the 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fusion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myoblasts (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muscle cells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 into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myotubes(</a:t>
            </a:r>
            <a:r>
              <a:rPr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multinucleated cells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and myotube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alignment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Noto Sans Symbols"/>
              <a:buChar char="⮚"/>
            </a:pPr>
            <a:r>
              <a:rPr b="1" i="1" lang="en-IN" sz="22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Alternatively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, myoblasts can be </a:t>
            </a:r>
            <a:r>
              <a:rPr b="1"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cultured 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on laminin- or hydrogel-coated </a:t>
            </a:r>
            <a:r>
              <a:rPr i="1" lang="en-IN" sz="2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dishes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Till myotubes assemble into a cylindrical tissue construct &amp; are attached at the ends to premade </a:t>
            </a:r>
            <a:r>
              <a:rPr b="1" i="1" lang="en-IN" sz="2200">
                <a:latin typeface="Times New Roman"/>
                <a:ea typeface="Times New Roman"/>
                <a:cs typeface="Times New Roman"/>
                <a:sym typeface="Times New Roman"/>
              </a:rPr>
              <a:t>suture anchors</a:t>
            </a:r>
            <a:r>
              <a:rPr lang="en-IN" sz="2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89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MRIT A++ Logo-01"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0" y="71755"/>
            <a:ext cx="1419225" cy="943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9"/>
          <p:cNvGraphicFramePr/>
          <p:nvPr/>
        </p:nvGraphicFramePr>
        <p:xfrm>
          <a:off x="11191240" y="6278245"/>
          <a:ext cx="1000760" cy="579755"/>
        </p:xfrm>
        <a:graphic>
          <a:graphicData uri="http://schemas.openxmlformats.org/presentationml/2006/ole">
            <mc:AlternateContent>
              <mc:Choice Requires="v">
                <p:oleObj r:id="rId5" imgH="579755" imgW="1000760" progId="Paint.Picture" spid="_x0000_s1">
                  <p:embed/>
                </p:oleObj>
              </mc:Choice>
              <mc:Fallback>
                <p:oleObj r:id="rId6" imgH="579755" imgW="1000760" progId="Paint.Picture">
                  <p:embed/>
                  <p:pic>
                    <p:nvPicPr>
                      <p:cNvPr id="160" name="Google Shape;160;p9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1191240" y="6278245"/>
                        <a:ext cx="1000760" cy="57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2024-04-26T13:21:00Z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3C0E08B0838E4295AFB49C6BD1591B92_11</vt:lpwstr>
  </property>
  <property fmtid="{D5CDD505-2E9C-101B-9397-08002B2CF9AE}" pid="3" name="KSOProductBuildVer">
    <vt:lpwstr>1033-12.2.0.13472</vt:lpwstr>
  </property>
</Properties>
</file>